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60" r:id="rId3"/>
    <p:sldId id="261" r:id="rId4"/>
    <p:sldId id="266" r:id="rId5"/>
    <p:sldId id="265" r:id="rId6"/>
    <p:sldId id="267" r:id="rId7"/>
    <p:sldId id="264" r:id="rId8"/>
    <p:sldId id="257"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71" autoAdjust="0"/>
    <p:restoredTop sz="94660"/>
  </p:normalViewPr>
  <p:slideViewPr>
    <p:cSldViewPr snapToGrid="0">
      <p:cViewPr varScale="1">
        <p:scale>
          <a:sx n="87" d="100"/>
          <a:sy n="87" d="100"/>
        </p:scale>
        <p:origin x="50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607472-47A4-42BC-88F4-7BB0CB647C9D}" type="datetimeFigureOut">
              <a:rPr lang="en-US" smtClean="0"/>
              <a:t>10/5/2015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DDCE53-910F-4270-BFCF-7649E688EA20}" type="slidenum">
              <a:rPr lang="en-US" smtClean="0"/>
              <a:t>‹#›</a:t>
            </a:fld>
            <a:endParaRPr lang="en-US"/>
          </a:p>
        </p:txBody>
      </p:sp>
    </p:spTree>
    <p:extLst>
      <p:ext uri="{BB962C8B-B14F-4D97-AF65-F5344CB8AC3E}">
        <p14:creationId xmlns:p14="http://schemas.microsoft.com/office/powerpoint/2010/main" val="6531441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Short and concise emails. Do not</a:t>
            </a:r>
            <a:r>
              <a:rPr lang="en-US" baseline="0" dirty="0" smtClean="0"/>
              <a:t> use humor that can be taken in different tone, and or people of different culture . Get to the point and always be sure not to have information in an email that you would want anyone else to see that you said. Forwarding happens all the time and there is no talking your way out of it. Your email is flat on it. </a:t>
            </a:r>
            <a:endParaRPr lang="en-US" dirty="0"/>
          </a:p>
        </p:txBody>
      </p:sp>
      <p:sp>
        <p:nvSpPr>
          <p:cNvPr id="4" name="Slide Number Placeholder 3"/>
          <p:cNvSpPr>
            <a:spLocks noGrp="1"/>
          </p:cNvSpPr>
          <p:nvPr>
            <p:ph type="sldNum" sz="quarter" idx="10"/>
          </p:nvPr>
        </p:nvSpPr>
        <p:spPr/>
        <p:txBody>
          <a:bodyPr/>
          <a:lstStyle/>
          <a:p>
            <a:fld id="{27DDCE53-910F-4270-BFCF-7649E688EA20}" type="slidenum">
              <a:rPr lang="en-US" smtClean="0"/>
              <a:t>3</a:t>
            </a:fld>
            <a:endParaRPr lang="en-US"/>
          </a:p>
        </p:txBody>
      </p:sp>
    </p:spTree>
    <p:extLst>
      <p:ext uri="{BB962C8B-B14F-4D97-AF65-F5344CB8AC3E}">
        <p14:creationId xmlns:p14="http://schemas.microsoft.com/office/powerpoint/2010/main" val="22272545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is real advice and tips from an actual HR interviewer in a hospital and sales manager.  Talk to those who have been in similar situations that you may encounter so you can have an idea of how to be prepared. </a:t>
            </a:r>
            <a:endParaRPr lang="en-US" dirty="0"/>
          </a:p>
        </p:txBody>
      </p:sp>
      <p:sp>
        <p:nvSpPr>
          <p:cNvPr id="4" name="Slide Number Placeholder 3"/>
          <p:cNvSpPr>
            <a:spLocks noGrp="1"/>
          </p:cNvSpPr>
          <p:nvPr>
            <p:ph type="sldNum" sz="quarter" idx="10"/>
          </p:nvPr>
        </p:nvSpPr>
        <p:spPr/>
        <p:txBody>
          <a:bodyPr/>
          <a:lstStyle/>
          <a:p>
            <a:fld id="{27DDCE53-910F-4270-BFCF-7649E688EA20}" type="slidenum">
              <a:rPr lang="en-US" smtClean="0"/>
              <a:t>8</a:t>
            </a:fld>
            <a:endParaRPr lang="en-US"/>
          </a:p>
        </p:txBody>
      </p:sp>
    </p:spTree>
    <p:extLst>
      <p:ext uri="{BB962C8B-B14F-4D97-AF65-F5344CB8AC3E}">
        <p14:creationId xmlns:p14="http://schemas.microsoft.com/office/powerpoint/2010/main" val="10190488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5B3701A-DD58-4B80-A535-1612D9AD41BF}" type="datetimeFigureOut">
              <a:rPr lang="en-US" smtClean="0"/>
              <a:t>10/5/2015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4F8592-4B01-4559-A8E2-427160D173E2}"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98865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5B3701A-DD58-4B80-A535-1612D9AD41BF}" type="datetimeFigureOut">
              <a:rPr lang="en-US" smtClean="0"/>
              <a:t>10/5/2015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4F8592-4B01-4559-A8E2-427160D173E2}" type="slidenum">
              <a:rPr lang="en-US" smtClean="0"/>
              <a:t>‹#›</a:t>
            </a:fld>
            <a:endParaRPr lang="en-US"/>
          </a:p>
        </p:txBody>
      </p:sp>
    </p:spTree>
    <p:extLst>
      <p:ext uri="{BB962C8B-B14F-4D97-AF65-F5344CB8AC3E}">
        <p14:creationId xmlns:p14="http://schemas.microsoft.com/office/powerpoint/2010/main" val="26171824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5B3701A-DD58-4B80-A535-1612D9AD41BF}" type="datetimeFigureOut">
              <a:rPr lang="en-US" smtClean="0"/>
              <a:t>10/5/2015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4F8592-4B01-4559-A8E2-427160D173E2}" type="slidenum">
              <a:rPr lang="en-US" smtClean="0"/>
              <a:t>‹#›</a:t>
            </a:fld>
            <a:endParaRPr lang="en-US"/>
          </a:p>
        </p:txBody>
      </p:sp>
    </p:spTree>
    <p:extLst>
      <p:ext uri="{BB962C8B-B14F-4D97-AF65-F5344CB8AC3E}">
        <p14:creationId xmlns:p14="http://schemas.microsoft.com/office/powerpoint/2010/main" val="2907839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5B3701A-DD58-4B80-A535-1612D9AD41BF}" type="datetimeFigureOut">
              <a:rPr lang="en-US" smtClean="0"/>
              <a:t>10/5/2015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4F8592-4B01-4559-A8E2-427160D173E2}" type="slidenum">
              <a:rPr lang="en-US" smtClean="0"/>
              <a:t>‹#›</a:t>
            </a:fld>
            <a:endParaRPr lang="en-US"/>
          </a:p>
        </p:txBody>
      </p:sp>
    </p:spTree>
    <p:extLst>
      <p:ext uri="{BB962C8B-B14F-4D97-AF65-F5344CB8AC3E}">
        <p14:creationId xmlns:p14="http://schemas.microsoft.com/office/powerpoint/2010/main" val="15096465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5B3701A-DD58-4B80-A535-1612D9AD41BF}" type="datetimeFigureOut">
              <a:rPr lang="en-US" smtClean="0"/>
              <a:t>10/5/2015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4F8592-4B01-4559-A8E2-427160D173E2}"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176222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5B3701A-DD58-4B80-A535-1612D9AD41BF}" type="datetimeFigureOut">
              <a:rPr lang="en-US" smtClean="0"/>
              <a:t>10/5/2015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4F8592-4B01-4559-A8E2-427160D173E2}" type="slidenum">
              <a:rPr lang="en-US" smtClean="0"/>
              <a:t>‹#›</a:t>
            </a:fld>
            <a:endParaRPr lang="en-US"/>
          </a:p>
        </p:txBody>
      </p:sp>
    </p:spTree>
    <p:extLst>
      <p:ext uri="{BB962C8B-B14F-4D97-AF65-F5344CB8AC3E}">
        <p14:creationId xmlns:p14="http://schemas.microsoft.com/office/powerpoint/2010/main" val="2153439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5B3701A-DD58-4B80-A535-1612D9AD41BF}" type="datetimeFigureOut">
              <a:rPr lang="en-US" smtClean="0"/>
              <a:t>10/5/2015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84F8592-4B01-4559-A8E2-427160D173E2}" type="slidenum">
              <a:rPr lang="en-US" smtClean="0"/>
              <a:t>‹#›</a:t>
            </a:fld>
            <a:endParaRPr lang="en-US"/>
          </a:p>
        </p:txBody>
      </p:sp>
    </p:spTree>
    <p:extLst>
      <p:ext uri="{BB962C8B-B14F-4D97-AF65-F5344CB8AC3E}">
        <p14:creationId xmlns:p14="http://schemas.microsoft.com/office/powerpoint/2010/main" val="23426038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5B3701A-DD58-4B80-A535-1612D9AD41BF}" type="datetimeFigureOut">
              <a:rPr lang="en-US" smtClean="0"/>
              <a:t>10/5/2015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84F8592-4B01-4559-A8E2-427160D173E2}" type="slidenum">
              <a:rPr lang="en-US" smtClean="0"/>
              <a:t>‹#›</a:t>
            </a:fld>
            <a:endParaRPr lang="en-US"/>
          </a:p>
        </p:txBody>
      </p:sp>
    </p:spTree>
    <p:extLst>
      <p:ext uri="{BB962C8B-B14F-4D97-AF65-F5344CB8AC3E}">
        <p14:creationId xmlns:p14="http://schemas.microsoft.com/office/powerpoint/2010/main" val="2818799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95B3701A-DD58-4B80-A535-1612D9AD41BF}" type="datetimeFigureOut">
              <a:rPr lang="en-US" smtClean="0"/>
              <a:t>10/5/2015</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184F8592-4B01-4559-A8E2-427160D173E2}" type="slidenum">
              <a:rPr lang="en-US" smtClean="0"/>
              <a:t>‹#›</a:t>
            </a:fld>
            <a:endParaRPr lang="en-US"/>
          </a:p>
        </p:txBody>
      </p:sp>
    </p:spTree>
    <p:extLst>
      <p:ext uri="{BB962C8B-B14F-4D97-AF65-F5344CB8AC3E}">
        <p14:creationId xmlns:p14="http://schemas.microsoft.com/office/powerpoint/2010/main" val="14773680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95B3701A-DD58-4B80-A535-1612D9AD41BF}" type="datetimeFigureOut">
              <a:rPr lang="en-US" smtClean="0"/>
              <a:t>10/5/2015</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184F8592-4B01-4559-A8E2-427160D173E2}" type="slidenum">
              <a:rPr lang="en-US" smtClean="0"/>
              <a:t>‹#›</a:t>
            </a:fld>
            <a:endParaRPr lang="en-US"/>
          </a:p>
        </p:txBody>
      </p:sp>
    </p:spTree>
    <p:extLst>
      <p:ext uri="{BB962C8B-B14F-4D97-AF65-F5344CB8AC3E}">
        <p14:creationId xmlns:p14="http://schemas.microsoft.com/office/powerpoint/2010/main" val="42522849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5B3701A-DD58-4B80-A535-1612D9AD41BF}" type="datetimeFigureOut">
              <a:rPr lang="en-US" smtClean="0"/>
              <a:t>10/5/2015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4F8592-4B01-4559-A8E2-427160D173E2}" type="slidenum">
              <a:rPr lang="en-US" smtClean="0"/>
              <a:t>‹#›</a:t>
            </a:fld>
            <a:endParaRPr lang="en-US"/>
          </a:p>
        </p:txBody>
      </p:sp>
    </p:spTree>
    <p:extLst>
      <p:ext uri="{BB962C8B-B14F-4D97-AF65-F5344CB8AC3E}">
        <p14:creationId xmlns:p14="http://schemas.microsoft.com/office/powerpoint/2010/main" val="17059331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5B3701A-DD58-4B80-A535-1612D9AD41BF}" type="datetimeFigureOut">
              <a:rPr lang="en-US" smtClean="0"/>
              <a:t>10/5/2015</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184F8592-4B01-4559-A8E2-427160D173E2}"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835386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Workplace Etiquette </a:t>
            </a:r>
            <a:endParaRPr lang="en-US" dirty="0"/>
          </a:p>
        </p:txBody>
      </p:sp>
      <p:sp>
        <p:nvSpPr>
          <p:cNvPr id="3" name="Subtitle 2"/>
          <p:cNvSpPr>
            <a:spLocks noGrp="1"/>
          </p:cNvSpPr>
          <p:nvPr>
            <p:ph type="subTitle" idx="1"/>
          </p:nvPr>
        </p:nvSpPr>
        <p:spPr/>
        <p:txBody>
          <a:bodyPr>
            <a:normAutofit fontScale="85000" lnSpcReduction="20000"/>
          </a:bodyPr>
          <a:lstStyle/>
          <a:p>
            <a:r>
              <a:rPr lang="en-US" dirty="0" smtClean="0"/>
              <a:t>Best Tips for IN-and-Out of the Office </a:t>
            </a:r>
          </a:p>
          <a:p>
            <a:endParaRPr lang="en-US" dirty="0"/>
          </a:p>
          <a:p>
            <a:r>
              <a:rPr lang="en-US" dirty="0" smtClean="0"/>
              <a:t>Dana, Justin, Jonathan</a:t>
            </a:r>
            <a:endParaRPr lang="en-US" dirty="0"/>
          </a:p>
        </p:txBody>
      </p:sp>
    </p:spTree>
    <p:extLst>
      <p:ext uri="{BB962C8B-B14F-4D97-AF65-F5344CB8AC3E}">
        <p14:creationId xmlns:p14="http://schemas.microsoft.com/office/powerpoint/2010/main" val="30024225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a:solidFill>
                  <a:schemeClr val="tx1"/>
                </a:solidFill>
              </a:rPr>
              <a:t>Elevator Talk</a:t>
            </a:r>
            <a:r>
              <a:rPr lang="en-US" sz="4000" b="1" dirty="0" smtClean="0">
                <a:solidFill>
                  <a:schemeClr val="tx1"/>
                </a:solidFill>
              </a:rPr>
              <a:t>:</a:t>
            </a:r>
            <a:r>
              <a:rPr lang="en-US" sz="4000" b="1" dirty="0">
                <a:solidFill>
                  <a:schemeClr val="tx1"/>
                </a:solidFill>
              </a:rPr>
              <a:t/>
            </a:r>
            <a:br>
              <a:rPr lang="en-US" sz="4000" b="1" dirty="0">
                <a:solidFill>
                  <a:schemeClr val="tx1"/>
                </a:solidFill>
              </a:rPr>
            </a:br>
            <a:r>
              <a:rPr lang="en-US" sz="4000" b="1" dirty="0" smtClean="0">
                <a:solidFill>
                  <a:schemeClr val="tx1"/>
                </a:solidFill>
              </a:rPr>
              <a:t>Unplugged </a:t>
            </a:r>
            <a:r>
              <a:rPr lang="en-US" sz="4000" b="1" dirty="0">
                <a:solidFill>
                  <a:schemeClr val="tx1"/>
                </a:solidFill>
              </a:rPr>
              <a:t>&amp; Personal</a:t>
            </a:r>
            <a:r>
              <a:rPr lang="en-US" dirty="0"/>
              <a:t/>
            </a:r>
            <a:br>
              <a:rPr lang="en-US" dirty="0"/>
            </a:br>
            <a:endParaRPr lang="en-US" dirty="0"/>
          </a:p>
        </p:txBody>
      </p:sp>
      <p:sp>
        <p:nvSpPr>
          <p:cNvPr id="4" name="Text Placeholder 3"/>
          <p:cNvSpPr>
            <a:spLocks noGrp="1"/>
          </p:cNvSpPr>
          <p:nvPr>
            <p:ph type="body" sz="half" idx="2"/>
          </p:nvPr>
        </p:nvSpPr>
        <p:spPr>
          <a:xfrm>
            <a:off x="457200" y="2497540"/>
            <a:ext cx="3200400" cy="3882967"/>
          </a:xfrm>
        </p:spPr>
        <p:txBody>
          <a:bodyPr>
            <a:noAutofit/>
          </a:bodyPr>
          <a:lstStyle/>
          <a:p>
            <a:pPr marL="384048" lvl="1" indent="-182880">
              <a:buClr>
                <a:srgbClr val="E48312"/>
              </a:buClr>
              <a:buFont typeface="Wingdings" panose="05000000000000000000" pitchFamily="2" charset="2"/>
              <a:buChar char="§"/>
            </a:pPr>
            <a:r>
              <a:rPr lang="en-US" sz="2000" dirty="0">
                <a:solidFill>
                  <a:schemeClr val="tx1"/>
                </a:solidFill>
              </a:rPr>
              <a:t>Cell phone &amp; headphones stowed </a:t>
            </a:r>
            <a:r>
              <a:rPr lang="en-US" sz="2000" dirty="0" smtClean="0">
                <a:solidFill>
                  <a:schemeClr val="tx1"/>
                </a:solidFill>
              </a:rPr>
              <a:t>away</a:t>
            </a:r>
            <a:endParaRPr lang="en-US" sz="2000" dirty="0">
              <a:solidFill>
                <a:schemeClr val="tx1"/>
              </a:solidFill>
            </a:endParaRPr>
          </a:p>
          <a:p>
            <a:pPr marL="384048" lvl="1" indent="-182880">
              <a:buClr>
                <a:srgbClr val="E48312"/>
              </a:buClr>
              <a:buFont typeface="Wingdings" panose="05000000000000000000" pitchFamily="2" charset="2"/>
              <a:buChar char="§"/>
            </a:pPr>
            <a:r>
              <a:rPr lang="en-US" sz="2000" dirty="0">
                <a:solidFill>
                  <a:schemeClr val="tx1"/>
                </a:solidFill>
              </a:rPr>
              <a:t>Make a pointless comment to lighten the </a:t>
            </a:r>
            <a:r>
              <a:rPr lang="en-US" sz="2000" dirty="0" smtClean="0">
                <a:solidFill>
                  <a:schemeClr val="tx1"/>
                </a:solidFill>
              </a:rPr>
              <a:t>mood</a:t>
            </a:r>
            <a:endParaRPr lang="en-US" sz="2000" dirty="0">
              <a:solidFill>
                <a:schemeClr val="tx1"/>
              </a:solidFill>
            </a:endParaRPr>
          </a:p>
          <a:p>
            <a:pPr marL="384048" lvl="1" indent="-182880">
              <a:buClr>
                <a:srgbClr val="E48312"/>
              </a:buClr>
              <a:buFont typeface="Wingdings" panose="05000000000000000000" pitchFamily="2" charset="2"/>
              <a:buChar char="§"/>
            </a:pPr>
            <a:r>
              <a:rPr lang="en-US" sz="2000" dirty="0">
                <a:solidFill>
                  <a:schemeClr val="tx1"/>
                </a:solidFill>
              </a:rPr>
              <a:t>Refrain from speaking of the meeting you came from until OUT of the building or in personal </a:t>
            </a:r>
            <a:r>
              <a:rPr lang="en-US" sz="2000" dirty="0" smtClean="0">
                <a:solidFill>
                  <a:schemeClr val="tx1"/>
                </a:solidFill>
              </a:rPr>
              <a:t>office</a:t>
            </a:r>
            <a:endParaRPr lang="en-US" sz="2000" dirty="0">
              <a:solidFill>
                <a:schemeClr val="tx1"/>
              </a:solidFill>
            </a:endParaRPr>
          </a:p>
          <a:p>
            <a:pPr marL="384048" lvl="1" indent="-182880">
              <a:buClr>
                <a:srgbClr val="E48312"/>
              </a:buClr>
              <a:buFont typeface="Wingdings" panose="05000000000000000000" pitchFamily="2" charset="2"/>
              <a:buChar char="§"/>
            </a:pPr>
            <a:r>
              <a:rPr lang="en-US" sz="2000" dirty="0">
                <a:solidFill>
                  <a:schemeClr val="tx1"/>
                </a:solidFill>
              </a:rPr>
              <a:t>Hold the door if someone is trying to catch </a:t>
            </a:r>
            <a:r>
              <a:rPr lang="en-US" sz="2000" dirty="0" smtClean="0">
                <a:solidFill>
                  <a:schemeClr val="tx1"/>
                </a:solidFill>
              </a:rPr>
              <a:t>it</a:t>
            </a:r>
            <a:endParaRPr lang="en-US" sz="2000" dirty="0">
              <a:solidFill>
                <a:schemeClr val="tx1"/>
              </a:solidFill>
            </a:endParaRPr>
          </a:p>
          <a:p>
            <a:endParaRPr lang="en-US" sz="2000" dirty="0"/>
          </a:p>
        </p:txBody>
      </p:sp>
      <p:pic>
        <p:nvPicPr>
          <p:cNvPr id="5" name="Content Placeholder 4"/>
          <p:cNvPicPr>
            <a:picLocks noGrp="1" noChangeAspect="1"/>
          </p:cNvPicPr>
          <p:nvPr>
            <p:ph idx="1"/>
          </p:nvPr>
        </p:nvPicPr>
        <p:blipFill>
          <a:blip r:embed="rId2"/>
          <a:stretch>
            <a:fillRect/>
          </a:stretch>
        </p:blipFill>
        <p:spPr>
          <a:xfrm>
            <a:off x="5041900" y="1027113"/>
            <a:ext cx="6010275" cy="4667250"/>
          </a:xfrm>
          <a:prstGeom prst="rect">
            <a:avLst/>
          </a:prstGeom>
        </p:spPr>
      </p:pic>
    </p:spTree>
    <p:extLst>
      <p:ext uri="{BB962C8B-B14F-4D97-AF65-F5344CB8AC3E}">
        <p14:creationId xmlns:p14="http://schemas.microsoft.com/office/powerpoint/2010/main" val="37694444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Tricky Emails</a:t>
            </a:r>
            <a:endParaRPr lang="en-US" dirty="0">
              <a:solidFill>
                <a:schemeClr val="tx1"/>
              </a:solidFill>
            </a:endParaRPr>
          </a:p>
        </p:txBody>
      </p:sp>
      <p:sp>
        <p:nvSpPr>
          <p:cNvPr id="3" name="Text Placeholder 2"/>
          <p:cNvSpPr>
            <a:spLocks noGrp="1"/>
          </p:cNvSpPr>
          <p:nvPr>
            <p:ph type="body" idx="1"/>
          </p:nvPr>
        </p:nvSpPr>
        <p:spPr/>
        <p:txBody>
          <a:bodyPr/>
          <a:lstStyle/>
          <a:p>
            <a:pPr algn="ctr"/>
            <a:r>
              <a:rPr lang="en-US" dirty="0" smtClean="0">
                <a:solidFill>
                  <a:schemeClr val="tx1"/>
                </a:solidFill>
              </a:rPr>
              <a:t>DO</a:t>
            </a:r>
            <a:endParaRPr lang="en-US" dirty="0">
              <a:solidFill>
                <a:schemeClr val="tx1"/>
              </a:solidFill>
            </a:endParaRPr>
          </a:p>
        </p:txBody>
      </p:sp>
      <p:sp>
        <p:nvSpPr>
          <p:cNvPr id="4" name="Content Placeholder 3"/>
          <p:cNvSpPr>
            <a:spLocks noGrp="1"/>
          </p:cNvSpPr>
          <p:nvPr>
            <p:ph sz="half" idx="2"/>
          </p:nvPr>
        </p:nvSpPr>
        <p:spPr/>
        <p:txBody>
          <a:bodyPr>
            <a:normAutofit/>
          </a:bodyPr>
          <a:lstStyle/>
          <a:p>
            <a:pPr>
              <a:buFont typeface="Wingdings" panose="05000000000000000000" pitchFamily="2" charset="2"/>
              <a:buChar char="§"/>
            </a:pPr>
            <a:r>
              <a:rPr lang="en-US" dirty="0" smtClean="0"/>
              <a:t>Subject Line Attention Getter</a:t>
            </a:r>
          </a:p>
          <a:p>
            <a:pPr>
              <a:buFont typeface="Wingdings" panose="05000000000000000000" pitchFamily="2" charset="2"/>
              <a:buChar char="§"/>
            </a:pPr>
            <a:r>
              <a:rPr lang="en-US" dirty="0" smtClean="0"/>
              <a:t>Professional addressing and salutation </a:t>
            </a:r>
          </a:p>
          <a:p>
            <a:pPr>
              <a:buFont typeface="Wingdings" panose="05000000000000000000" pitchFamily="2" charset="2"/>
              <a:buChar char="§"/>
            </a:pPr>
            <a:r>
              <a:rPr lang="en-US" dirty="0" smtClean="0"/>
              <a:t>Be conversational, but specific </a:t>
            </a:r>
            <a:endParaRPr lang="en-US" dirty="0" smtClean="0"/>
          </a:p>
          <a:p>
            <a:pPr>
              <a:buFont typeface="Wingdings" panose="05000000000000000000" pitchFamily="2" charset="2"/>
              <a:buChar char="§"/>
            </a:pPr>
            <a:r>
              <a:rPr lang="en-US" dirty="0" smtClean="0"/>
              <a:t>Proofread </a:t>
            </a:r>
            <a:r>
              <a:rPr lang="en-US" dirty="0" smtClean="0"/>
              <a:t>and select recipient LAST</a:t>
            </a:r>
          </a:p>
          <a:p>
            <a:pPr>
              <a:buFont typeface="Wingdings" panose="05000000000000000000" pitchFamily="2" charset="2"/>
              <a:buChar char="§"/>
            </a:pPr>
            <a:r>
              <a:rPr lang="en-US" dirty="0" smtClean="0"/>
              <a:t>Follow-Up in 24 hours </a:t>
            </a:r>
          </a:p>
          <a:p>
            <a:pPr>
              <a:buFont typeface="Wingdings" panose="05000000000000000000" pitchFamily="2" charset="2"/>
              <a:buChar char="§"/>
            </a:pPr>
            <a:endParaRPr lang="en-US" dirty="0" smtClean="0"/>
          </a:p>
          <a:p>
            <a:pPr>
              <a:buFont typeface="Wingdings" panose="05000000000000000000" pitchFamily="2" charset="2"/>
              <a:buChar char="§"/>
            </a:pPr>
            <a:endParaRPr lang="en-US" dirty="0" smtClean="0"/>
          </a:p>
        </p:txBody>
      </p:sp>
      <p:sp>
        <p:nvSpPr>
          <p:cNvPr id="5" name="Text Placeholder 4"/>
          <p:cNvSpPr>
            <a:spLocks noGrp="1"/>
          </p:cNvSpPr>
          <p:nvPr>
            <p:ph type="body" sz="quarter" idx="3"/>
          </p:nvPr>
        </p:nvSpPr>
        <p:spPr/>
        <p:txBody>
          <a:bodyPr/>
          <a:lstStyle/>
          <a:p>
            <a:pPr algn="ctr"/>
            <a:r>
              <a:rPr lang="en-US" dirty="0" smtClean="0">
                <a:solidFill>
                  <a:schemeClr val="tx1"/>
                </a:solidFill>
              </a:rPr>
              <a:t>Don’t</a:t>
            </a:r>
            <a:endParaRPr lang="en-US" dirty="0">
              <a:solidFill>
                <a:schemeClr val="tx1"/>
              </a:solidFill>
            </a:endParaRPr>
          </a:p>
        </p:txBody>
      </p:sp>
      <p:sp>
        <p:nvSpPr>
          <p:cNvPr id="6" name="Content Placeholder 5"/>
          <p:cNvSpPr>
            <a:spLocks noGrp="1"/>
          </p:cNvSpPr>
          <p:nvPr>
            <p:ph sz="quarter" idx="4"/>
          </p:nvPr>
        </p:nvSpPr>
        <p:spPr/>
        <p:txBody>
          <a:bodyPr/>
          <a:lstStyle/>
          <a:p>
            <a:pPr>
              <a:buFont typeface="Wingdings" panose="05000000000000000000" pitchFamily="2" charset="2"/>
              <a:buChar char="§"/>
            </a:pPr>
            <a:r>
              <a:rPr lang="en-US" dirty="0" smtClean="0"/>
              <a:t>Include information not for everyone’s eyes </a:t>
            </a:r>
          </a:p>
          <a:p>
            <a:pPr lvl="1">
              <a:buFont typeface="Wingdings" panose="05000000000000000000" pitchFamily="2" charset="2"/>
              <a:buChar char="§"/>
            </a:pPr>
            <a:r>
              <a:rPr lang="en-US" dirty="0" smtClean="0"/>
              <a:t>Forwarding happens without you knowing!</a:t>
            </a:r>
          </a:p>
          <a:p>
            <a:pPr>
              <a:buFont typeface="Wingdings" panose="05000000000000000000" pitchFamily="2" charset="2"/>
              <a:buChar char="§"/>
            </a:pPr>
            <a:r>
              <a:rPr lang="en-US" dirty="0" smtClean="0"/>
              <a:t>Email’s are not novels</a:t>
            </a:r>
          </a:p>
          <a:p>
            <a:pPr>
              <a:buFont typeface="Wingdings" panose="05000000000000000000" pitchFamily="2" charset="2"/>
              <a:buChar char="§"/>
            </a:pPr>
            <a:r>
              <a:rPr lang="en-US" dirty="0" smtClean="0"/>
              <a:t>Forget to check spelling and grammar-reflects a poor image</a:t>
            </a:r>
          </a:p>
          <a:p>
            <a:pPr>
              <a:buFont typeface="Wingdings" panose="05000000000000000000" pitchFamily="2" charset="2"/>
              <a:buChar char="§"/>
            </a:pPr>
            <a:endParaRPr lang="en-US" dirty="0" smtClean="0"/>
          </a:p>
        </p:txBody>
      </p:sp>
    </p:spTree>
    <p:extLst>
      <p:ext uri="{BB962C8B-B14F-4D97-AF65-F5344CB8AC3E}">
        <p14:creationId xmlns:p14="http://schemas.microsoft.com/office/powerpoint/2010/main" val="24192697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 Station Must’s</a:t>
            </a:r>
            <a:endParaRPr lang="en-US" dirty="0"/>
          </a:p>
        </p:txBody>
      </p:sp>
      <p:sp>
        <p:nvSpPr>
          <p:cNvPr id="3" name="Text Placeholder 2"/>
          <p:cNvSpPr>
            <a:spLocks noGrp="1"/>
          </p:cNvSpPr>
          <p:nvPr>
            <p:ph type="body" idx="1"/>
          </p:nvPr>
        </p:nvSpPr>
        <p:spPr/>
        <p:txBody>
          <a:bodyPr/>
          <a:lstStyle/>
          <a:p>
            <a:r>
              <a:rPr lang="en-US" dirty="0" smtClean="0"/>
              <a:t>Professional Workspace</a:t>
            </a:r>
            <a:endParaRPr lang="en-US" dirty="0"/>
          </a:p>
        </p:txBody>
      </p:sp>
      <p:sp>
        <p:nvSpPr>
          <p:cNvPr id="4" name="Content Placeholder 3"/>
          <p:cNvSpPr>
            <a:spLocks noGrp="1"/>
          </p:cNvSpPr>
          <p:nvPr>
            <p:ph sz="half" idx="2"/>
          </p:nvPr>
        </p:nvSpPr>
        <p:spPr/>
        <p:txBody>
          <a:bodyPr/>
          <a:lstStyle/>
          <a:p>
            <a:pPr>
              <a:buFont typeface="Wingdings" panose="05000000000000000000" pitchFamily="2" charset="2"/>
              <a:buChar char="§"/>
            </a:pPr>
            <a:r>
              <a:rPr lang="en-US" dirty="0" smtClean="0"/>
              <a:t>Neat and Clean</a:t>
            </a:r>
          </a:p>
          <a:p>
            <a:pPr>
              <a:buFont typeface="Wingdings" panose="05000000000000000000" pitchFamily="2" charset="2"/>
              <a:buChar char="§"/>
            </a:pPr>
            <a:r>
              <a:rPr lang="en-US" dirty="0" smtClean="0"/>
              <a:t>Appropriate personal touches</a:t>
            </a:r>
          </a:p>
          <a:p>
            <a:pPr>
              <a:buFont typeface="Wingdings" panose="05000000000000000000" pitchFamily="2" charset="2"/>
              <a:buChar char="§"/>
            </a:pPr>
            <a:r>
              <a:rPr lang="en-US" dirty="0" smtClean="0"/>
              <a:t>Food consumption should be limited </a:t>
            </a:r>
          </a:p>
          <a:p>
            <a:pPr lvl="1">
              <a:buFont typeface="Wingdings" panose="05000000000000000000" pitchFamily="2" charset="2"/>
              <a:buChar char="§"/>
            </a:pPr>
            <a:r>
              <a:rPr lang="en-US" dirty="0" smtClean="0"/>
              <a:t>Smell and noise can be distracting </a:t>
            </a:r>
          </a:p>
        </p:txBody>
      </p:sp>
      <p:sp>
        <p:nvSpPr>
          <p:cNvPr id="5" name="Text Placeholder 4"/>
          <p:cNvSpPr>
            <a:spLocks noGrp="1"/>
          </p:cNvSpPr>
          <p:nvPr>
            <p:ph type="body" sz="quarter" idx="3"/>
          </p:nvPr>
        </p:nvSpPr>
        <p:spPr/>
        <p:txBody>
          <a:bodyPr/>
          <a:lstStyle/>
          <a:p>
            <a:r>
              <a:rPr lang="en-US" dirty="0" smtClean="0"/>
              <a:t>Respect of Others Workspace</a:t>
            </a:r>
            <a:endParaRPr lang="en-US" dirty="0"/>
          </a:p>
        </p:txBody>
      </p:sp>
      <p:sp>
        <p:nvSpPr>
          <p:cNvPr id="6" name="Content Placeholder 5"/>
          <p:cNvSpPr>
            <a:spLocks noGrp="1"/>
          </p:cNvSpPr>
          <p:nvPr>
            <p:ph sz="quarter" idx="4"/>
          </p:nvPr>
        </p:nvSpPr>
        <p:spPr/>
        <p:txBody>
          <a:bodyPr/>
          <a:lstStyle/>
          <a:p>
            <a:pPr>
              <a:buFont typeface="Wingdings" panose="05000000000000000000" pitchFamily="2" charset="2"/>
              <a:buChar char="§"/>
            </a:pPr>
            <a:r>
              <a:rPr lang="en-US" dirty="0" smtClean="0"/>
              <a:t>Knock of cubicles and introduce you are there</a:t>
            </a:r>
          </a:p>
          <a:p>
            <a:pPr>
              <a:buFont typeface="Wingdings" panose="05000000000000000000" pitchFamily="2" charset="2"/>
              <a:buChar char="§"/>
            </a:pPr>
            <a:r>
              <a:rPr lang="en-US" dirty="0" smtClean="0"/>
              <a:t>Don’t barge in</a:t>
            </a:r>
          </a:p>
          <a:p>
            <a:pPr>
              <a:buFont typeface="Wingdings" panose="05000000000000000000" pitchFamily="2" charset="2"/>
              <a:buChar char="§"/>
            </a:pPr>
            <a:r>
              <a:rPr lang="en-US" dirty="0" smtClean="0"/>
              <a:t>Call/email if you need to stop by coworkers desk at specific time</a:t>
            </a:r>
          </a:p>
        </p:txBody>
      </p:sp>
    </p:spTree>
    <p:extLst>
      <p:ext uri="{BB962C8B-B14F-4D97-AF65-F5344CB8AC3E}">
        <p14:creationId xmlns:p14="http://schemas.microsoft.com/office/powerpoint/2010/main" val="2997215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Cell Phone Usage </a:t>
            </a: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
            </a:pPr>
            <a:r>
              <a:rPr lang="en-US" dirty="0" smtClean="0"/>
              <a:t>2 options- Silent or vibrate setting</a:t>
            </a:r>
          </a:p>
          <a:p>
            <a:pPr>
              <a:buFont typeface="Wingdings" panose="05000000000000000000" pitchFamily="2" charset="2"/>
              <a:buChar char="§"/>
            </a:pPr>
            <a:r>
              <a:rPr lang="en-US" dirty="0" smtClean="0"/>
              <a:t>Phones put away!</a:t>
            </a:r>
            <a:endParaRPr lang="en-US" dirty="0"/>
          </a:p>
          <a:p>
            <a:pPr lvl="1">
              <a:buFont typeface="Wingdings" panose="05000000000000000000" pitchFamily="2" charset="2"/>
              <a:buChar char="§"/>
            </a:pPr>
            <a:r>
              <a:rPr lang="en-US" dirty="0" smtClean="0"/>
              <a:t>Only have phones in meetings if it’s a must</a:t>
            </a:r>
          </a:p>
          <a:p>
            <a:pPr>
              <a:buFont typeface="Wingdings" panose="05000000000000000000" pitchFamily="2" charset="2"/>
              <a:buChar char="§"/>
            </a:pPr>
            <a:r>
              <a:rPr lang="en-US" dirty="0" smtClean="0"/>
              <a:t>If you have to make a phone call, go to a private quiet place (talk in low voice)</a:t>
            </a:r>
          </a:p>
          <a:p>
            <a:pPr>
              <a:buFont typeface="Wingdings" panose="05000000000000000000" pitchFamily="2" charset="2"/>
              <a:buChar char="§"/>
            </a:pPr>
            <a:r>
              <a:rPr lang="en-US" dirty="0" smtClean="0"/>
              <a:t>If expecting important call/text let the boss and coworkers know</a:t>
            </a:r>
          </a:p>
          <a:p>
            <a:pPr>
              <a:buFont typeface="Wingdings" panose="05000000000000000000" pitchFamily="2" charset="2"/>
              <a:buChar char="§"/>
            </a:pPr>
            <a:r>
              <a:rPr lang="en-US" dirty="0" smtClean="0"/>
              <a:t>Let phone calls go to voicemail</a:t>
            </a:r>
          </a:p>
          <a:p>
            <a:pPr lvl="1">
              <a:buFont typeface="Wingdings" panose="05000000000000000000" pitchFamily="2" charset="2"/>
              <a:buChar char="§"/>
            </a:pPr>
            <a:r>
              <a:rPr lang="en-US" dirty="0" smtClean="0"/>
              <a:t>Respond with a text message rather then a phone call back </a:t>
            </a:r>
          </a:p>
          <a:p>
            <a:endParaRPr lang="en-US" dirty="0"/>
          </a:p>
        </p:txBody>
      </p:sp>
    </p:spTree>
    <p:extLst>
      <p:ext uri="{BB962C8B-B14F-4D97-AF65-F5344CB8AC3E}">
        <p14:creationId xmlns:p14="http://schemas.microsoft.com/office/powerpoint/2010/main" val="31665660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It’s Not Just A Job	</a:t>
            </a:r>
            <a:endParaRPr lang="en-US" dirty="0"/>
          </a:p>
        </p:txBody>
      </p:sp>
      <p:sp>
        <p:nvSpPr>
          <p:cNvPr id="3" name="Content Placeholder 2"/>
          <p:cNvSpPr>
            <a:spLocks noGrp="1"/>
          </p:cNvSpPr>
          <p:nvPr>
            <p:ph sz="half" idx="1"/>
          </p:nvPr>
        </p:nvSpPr>
        <p:spPr/>
        <p:txBody>
          <a:bodyPr/>
          <a:lstStyle/>
          <a:p>
            <a:pPr>
              <a:buFont typeface="Wingdings" panose="05000000000000000000" pitchFamily="2" charset="2"/>
              <a:buChar char="§"/>
            </a:pPr>
            <a:r>
              <a:rPr lang="en-US" dirty="0" smtClean="0"/>
              <a:t>Business Dinner/Lunch</a:t>
            </a:r>
          </a:p>
          <a:p>
            <a:pPr lvl="1">
              <a:buFont typeface="Wingdings" panose="05000000000000000000" pitchFamily="2" charset="2"/>
              <a:buChar char="§"/>
            </a:pPr>
            <a:r>
              <a:rPr lang="en-US" dirty="0" smtClean="0"/>
              <a:t>Host always pays</a:t>
            </a:r>
          </a:p>
          <a:p>
            <a:pPr lvl="1">
              <a:buFont typeface="Wingdings" panose="05000000000000000000" pitchFamily="2" charset="2"/>
              <a:buChar char="§"/>
            </a:pPr>
            <a:r>
              <a:rPr lang="en-US" dirty="0" smtClean="0"/>
              <a:t>Don’t eat food fast</a:t>
            </a:r>
          </a:p>
          <a:p>
            <a:pPr lvl="1">
              <a:buFont typeface="Wingdings" panose="05000000000000000000" pitchFamily="2" charset="2"/>
              <a:buChar char="§"/>
            </a:pPr>
            <a:r>
              <a:rPr lang="en-US" dirty="0" smtClean="0"/>
              <a:t>Put napkin on your lap before you eat</a:t>
            </a:r>
          </a:p>
          <a:p>
            <a:pPr lvl="1">
              <a:buFont typeface="Wingdings" panose="05000000000000000000" pitchFamily="2" charset="2"/>
              <a:buChar char="§"/>
            </a:pPr>
            <a:r>
              <a:rPr lang="en-US" dirty="0" smtClean="0"/>
              <a:t>Always use the silverware when eating </a:t>
            </a:r>
          </a:p>
          <a:p>
            <a:pPr lvl="1">
              <a:buFont typeface="Wingdings" panose="05000000000000000000" pitchFamily="2" charset="2"/>
              <a:buChar char="§"/>
            </a:pPr>
            <a:r>
              <a:rPr lang="en-US" dirty="0" smtClean="0"/>
              <a:t>Never get a to go box</a:t>
            </a:r>
          </a:p>
          <a:p>
            <a:pPr lvl="1">
              <a:buFont typeface="Wingdings" panose="05000000000000000000" pitchFamily="2" charset="2"/>
              <a:buChar char="§"/>
            </a:pPr>
            <a:r>
              <a:rPr lang="en-US" dirty="0" smtClean="0"/>
              <a:t>Handshakes before and after the meal</a:t>
            </a:r>
          </a:p>
          <a:p>
            <a:pPr lvl="1">
              <a:buFont typeface="Wingdings" panose="05000000000000000000" pitchFamily="2" charset="2"/>
              <a:buChar char="§"/>
            </a:pPr>
            <a:r>
              <a:rPr lang="en-US" dirty="0" smtClean="0"/>
              <a:t>Always thank the host for paying for the meal </a:t>
            </a:r>
            <a:endParaRPr lang="en-US" dirty="0"/>
          </a:p>
        </p:txBody>
      </p:sp>
      <p:sp>
        <p:nvSpPr>
          <p:cNvPr id="4" name="Content Placeholder 3"/>
          <p:cNvSpPr>
            <a:spLocks noGrp="1"/>
          </p:cNvSpPr>
          <p:nvPr>
            <p:ph sz="half" idx="2"/>
          </p:nvPr>
        </p:nvSpPr>
        <p:spPr/>
        <p:txBody>
          <a:bodyPr/>
          <a:lstStyle/>
          <a:p>
            <a:pPr>
              <a:buFont typeface="Wingdings" panose="05000000000000000000" pitchFamily="2" charset="2"/>
              <a:buChar char="§"/>
            </a:pPr>
            <a:r>
              <a:rPr lang="en-US" dirty="0"/>
              <a:t>Interact with the older co-workers. </a:t>
            </a:r>
          </a:p>
          <a:p>
            <a:pPr>
              <a:buFont typeface="Wingdings" panose="05000000000000000000" pitchFamily="2" charset="2"/>
              <a:buChar char="§"/>
            </a:pPr>
            <a:r>
              <a:rPr lang="en-US" dirty="0"/>
              <a:t>They are just as quick to judge you as you judge them</a:t>
            </a:r>
          </a:p>
          <a:p>
            <a:pPr>
              <a:buFont typeface="Wingdings" panose="05000000000000000000" pitchFamily="2" charset="2"/>
              <a:buChar char="§"/>
            </a:pPr>
            <a:r>
              <a:rPr lang="en-US" dirty="0"/>
              <a:t>SPEAK UP</a:t>
            </a:r>
          </a:p>
          <a:p>
            <a:pPr lvl="1">
              <a:buFont typeface="Wingdings" panose="05000000000000000000" pitchFamily="2" charset="2"/>
              <a:buChar char="§"/>
            </a:pPr>
            <a:r>
              <a:rPr lang="en-US" dirty="0"/>
              <a:t>Prove that you can do the tasks that need to be done</a:t>
            </a:r>
          </a:p>
          <a:p>
            <a:pPr>
              <a:buFont typeface="Wingdings" panose="05000000000000000000" pitchFamily="2" charset="2"/>
              <a:buChar char="§"/>
            </a:pPr>
            <a:r>
              <a:rPr lang="en-US" dirty="0"/>
              <a:t>They assume you are a social media fanatic-do NOT be on your phone all the time</a:t>
            </a:r>
          </a:p>
          <a:p>
            <a:endParaRPr lang="en-US" dirty="0"/>
          </a:p>
        </p:txBody>
      </p:sp>
    </p:spTree>
    <p:extLst>
      <p:ext uri="{BB962C8B-B14F-4D97-AF65-F5344CB8AC3E}">
        <p14:creationId xmlns:p14="http://schemas.microsoft.com/office/powerpoint/2010/main" val="33886654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These Things Matter?</a:t>
            </a:r>
            <a:endParaRPr lang="en-US" dirty="0"/>
          </a:p>
        </p:txBody>
      </p:sp>
      <p:sp>
        <p:nvSpPr>
          <p:cNvPr id="3" name="Text Placeholder 2"/>
          <p:cNvSpPr>
            <a:spLocks noGrp="1"/>
          </p:cNvSpPr>
          <p:nvPr>
            <p:ph type="body" idx="1"/>
          </p:nvPr>
        </p:nvSpPr>
        <p:spPr/>
        <p:txBody>
          <a:bodyPr>
            <a:normAutofit/>
          </a:bodyPr>
          <a:lstStyle/>
          <a:p>
            <a:r>
              <a:rPr lang="en-US" sz="2400" b="1" dirty="0" smtClean="0"/>
              <a:t>Interview Prep</a:t>
            </a:r>
            <a:endParaRPr lang="en-US" sz="2400" b="1" dirty="0"/>
          </a:p>
        </p:txBody>
      </p:sp>
      <p:sp>
        <p:nvSpPr>
          <p:cNvPr id="4" name="Content Placeholder 3"/>
          <p:cNvSpPr>
            <a:spLocks noGrp="1"/>
          </p:cNvSpPr>
          <p:nvPr>
            <p:ph sz="half" idx="2"/>
          </p:nvPr>
        </p:nvSpPr>
        <p:spPr/>
        <p:txBody>
          <a:bodyPr/>
          <a:lstStyle/>
          <a:p>
            <a:pPr>
              <a:buFont typeface="Wingdings" panose="05000000000000000000" pitchFamily="2" charset="2"/>
              <a:buChar char="§"/>
            </a:pPr>
            <a:r>
              <a:rPr lang="en-US" dirty="0" smtClean="0"/>
              <a:t>Confidence</a:t>
            </a:r>
          </a:p>
          <a:p>
            <a:pPr>
              <a:buFont typeface="Wingdings" panose="05000000000000000000" pitchFamily="2" charset="2"/>
              <a:buChar char="§"/>
            </a:pPr>
            <a:r>
              <a:rPr lang="en-US" dirty="0" smtClean="0"/>
              <a:t>Knowledge of the company</a:t>
            </a:r>
          </a:p>
          <a:p>
            <a:pPr>
              <a:buFont typeface="Wingdings" panose="05000000000000000000" pitchFamily="2" charset="2"/>
              <a:buChar char="§"/>
            </a:pPr>
            <a:r>
              <a:rPr lang="en-US" dirty="0" smtClean="0"/>
              <a:t>What the company does</a:t>
            </a:r>
          </a:p>
          <a:p>
            <a:pPr>
              <a:buFont typeface="Wingdings" panose="05000000000000000000" pitchFamily="2" charset="2"/>
              <a:buChar char="§"/>
            </a:pPr>
            <a:r>
              <a:rPr lang="en-US" dirty="0" smtClean="0"/>
              <a:t>Have specific goals</a:t>
            </a:r>
          </a:p>
          <a:p>
            <a:pPr>
              <a:buFont typeface="Wingdings" panose="05000000000000000000" pitchFamily="2" charset="2"/>
              <a:buChar char="§"/>
            </a:pPr>
            <a:r>
              <a:rPr lang="en-US" dirty="0" smtClean="0"/>
              <a:t>5 year plan</a:t>
            </a:r>
          </a:p>
          <a:p>
            <a:endParaRPr lang="en-US" dirty="0"/>
          </a:p>
        </p:txBody>
      </p:sp>
      <p:sp>
        <p:nvSpPr>
          <p:cNvPr id="5" name="Text Placeholder 4"/>
          <p:cNvSpPr>
            <a:spLocks noGrp="1"/>
          </p:cNvSpPr>
          <p:nvPr>
            <p:ph type="body" sz="quarter" idx="3"/>
          </p:nvPr>
        </p:nvSpPr>
        <p:spPr/>
        <p:txBody>
          <a:bodyPr>
            <a:normAutofit/>
          </a:bodyPr>
          <a:lstStyle/>
          <a:p>
            <a:r>
              <a:rPr lang="en-US" sz="2400" b="1" dirty="0" smtClean="0"/>
              <a:t>Attitude at the Workplace</a:t>
            </a:r>
            <a:endParaRPr lang="en-US" sz="2400" b="1" dirty="0"/>
          </a:p>
        </p:txBody>
      </p:sp>
      <p:sp>
        <p:nvSpPr>
          <p:cNvPr id="6" name="Content Placeholder 5"/>
          <p:cNvSpPr>
            <a:spLocks noGrp="1"/>
          </p:cNvSpPr>
          <p:nvPr>
            <p:ph sz="quarter" idx="4"/>
          </p:nvPr>
        </p:nvSpPr>
        <p:spPr/>
        <p:txBody>
          <a:bodyPr/>
          <a:lstStyle/>
          <a:p>
            <a:pPr>
              <a:buFont typeface="Wingdings" panose="05000000000000000000" pitchFamily="2" charset="2"/>
              <a:buChar char="§"/>
            </a:pPr>
            <a:r>
              <a:rPr lang="en-US" dirty="0" smtClean="0"/>
              <a:t>Complaining is off limits</a:t>
            </a:r>
          </a:p>
          <a:p>
            <a:pPr lvl="1">
              <a:buFont typeface="Wingdings" panose="05000000000000000000" pitchFamily="2" charset="2"/>
              <a:buChar char="§"/>
            </a:pPr>
            <a:r>
              <a:rPr lang="en-US" dirty="0" smtClean="0"/>
              <a:t>Never complain about your team</a:t>
            </a:r>
          </a:p>
          <a:p>
            <a:pPr lvl="1">
              <a:buFont typeface="Wingdings" panose="05000000000000000000" pitchFamily="2" charset="2"/>
              <a:buChar char="§"/>
            </a:pPr>
            <a:r>
              <a:rPr lang="en-US" dirty="0" smtClean="0"/>
              <a:t>Don’t be first one to complain </a:t>
            </a:r>
          </a:p>
          <a:p>
            <a:pPr lvl="1">
              <a:buFont typeface="Wingdings" panose="05000000000000000000" pitchFamily="2" charset="2"/>
              <a:buChar char="§"/>
            </a:pPr>
            <a:r>
              <a:rPr lang="en-US" dirty="0" smtClean="0"/>
              <a:t>Wait until lunch or after work</a:t>
            </a:r>
          </a:p>
          <a:p>
            <a:pPr lvl="1">
              <a:buFont typeface="Wingdings" panose="05000000000000000000" pitchFamily="2" charset="2"/>
              <a:buChar char="§"/>
            </a:pPr>
            <a:r>
              <a:rPr lang="en-US" dirty="0" smtClean="0"/>
              <a:t>Limit to one topic </a:t>
            </a:r>
          </a:p>
          <a:p>
            <a:pPr>
              <a:buFont typeface="Wingdings" panose="05000000000000000000" pitchFamily="2" charset="2"/>
              <a:buChar char="§"/>
            </a:pPr>
            <a:r>
              <a:rPr lang="en-US" dirty="0" smtClean="0"/>
              <a:t>Confidence </a:t>
            </a:r>
          </a:p>
          <a:p>
            <a:pPr>
              <a:buFont typeface="Wingdings" panose="05000000000000000000" pitchFamily="2" charset="2"/>
              <a:buChar char="§"/>
            </a:pPr>
            <a:r>
              <a:rPr lang="en-US" dirty="0" smtClean="0"/>
              <a:t>Have positive attitude </a:t>
            </a:r>
          </a:p>
          <a:p>
            <a:pPr>
              <a:buFont typeface="Wingdings" panose="05000000000000000000" pitchFamily="2" charset="2"/>
              <a:buChar char="§"/>
            </a:pPr>
            <a:r>
              <a:rPr lang="en-US" dirty="0" smtClean="0"/>
              <a:t>Positivity leads to productivity </a:t>
            </a:r>
          </a:p>
        </p:txBody>
      </p:sp>
    </p:spTree>
    <p:extLst>
      <p:ext uri="{BB962C8B-B14F-4D97-AF65-F5344CB8AC3E}">
        <p14:creationId xmlns:p14="http://schemas.microsoft.com/office/powerpoint/2010/main" val="20417133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Experienced Professional Feedback </a:t>
            </a:r>
            <a:endParaRPr lang="en-US"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
            </a:pPr>
            <a:r>
              <a:rPr lang="en-US" sz="2400" dirty="0" smtClean="0"/>
              <a:t>Importance of appearance and body language in </a:t>
            </a:r>
            <a:r>
              <a:rPr lang="en-US" sz="2400" dirty="0"/>
              <a:t>an </a:t>
            </a:r>
            <a:r>
              <a:rPr lang="en-US" sz="2400" dirty="0" smtClean="0"/>
              <a:t>interview/meeting setting?</a:t>
            </a:r>
          </a:p>
          <a:p>
            <a:pPr lvl="1">
              <a:buFont typeface="Wingdings" panose="05000000000000000000" pitchFamily="2" charset="2"/>
              <a:buChar char="§"/>
            </a:pPr>
            <a:r>
              <a:rPr lang="en-US" sz="2000" dirty="0" smtClean="0"/>
              <a:t>“You </a:t>
            </a:r>
            <a:r>
              <a:rPr lang="en-US" sz="2000" dirty="0"/>
              <a:t>are trying to sell your talents to your prospective employer, </a:t>
            </a:r>
            <a:r>
              <a:rPr lang="en-US" sz="2000" dirty="0" smtClean="0"/>
              <a:t>so act </a:t>
            </a:r>
            <a:r>
              <a:rPr lang="en-US" sz="2000" dirty="0"/>
              <a:t>the part.”</a:t>
            </a:r>
          </a:p>
          <a:p>
            <a:pPr>
              <a:buFont typeface="Wingdings" panose="05000000000000000000" pitchFamily="2" charset="2"/>
              <a:buChar char="§"/>
            </a:pPr>
            <a:r>
              <a:rPr lang="en-US" sz="2400" dirty="0" smtClean="0"/>
              <a:t>Free Time talk should include or not include what things? </a:t>
            </a:r>
          </a:p>
          <a:p>
            <a:pPr lvl="1">
              <a:buFont typeface="Wingdings" panose="05000000000000000000" pitchFamily="2" charset="2"/>
              <a:buChar char="§"/>
            </a:pPr>
            <a:r>
              <a:rPr lang="en-US" sz="2000" dirty="0" smtClean="0"/>
              <a:t>“</a:t>
            </a:r>
            <a:r>
              <a:rPr lang="en-US" sz="2000" dirty="0"/>
              <a:t>No gossip, politics, money, etc</a:t>
            </a:r>
            <a:r>
              <a:rPr lang="en-US" sz="2000" dirty="0" smtClean="0"/>
              <a:t>. Do talk about family, vacation, hobbies. Things of that sort.”</a:t>
            </a:r>
            <a:endParaRPr lang="en-US" sz="2000" dirty="0"/>
          </a:p>
          <a:p>
            <a:pPr>
              <a:buFont typeface="Wingdings" panose="05000000000000000000" pitchFamily="2" charset="2"/>
              <a:buChar char="§"/>
            </a:pPr>
            <a:r>
              <a:rPr lang="en-US" sz="2400" dirty="0"/>
              <a:t>How often are you in contact with clients over the phone compared to</a:t>
            </a:r>
            <a:br>
              <a:rPr lang="en-US" sz="2400" dirty="0"/>
            </a:br>
            <a:r>
              <a:rPr lang="en-US" sz="2400" dirty="0"/>
              <a:t>emails</a:t>
            </a:r>
            <a:r>
              <a:rPr lang="en-US" sz="2400" dirty="0" smtClean="0"/>
              <a:t>? </a:t>
            </a:r>
          </a:p>
          <a:p>
            <a:pPr lvl="1">
              <a:buFont typeface="Wingdings" panose="05000000000000000000" pitchFamily="2" charset="2"/>
              <a:buChar char="§"/>
            </a:pPr>
            <a:r>
              <a:rPr lang="en-US" sz="2000" dirty="0" smtClean="0"/>
              <a:t>“</a:t>
            </a:r>
            <a:r>
              <a:rPr lang="en-US" sz="2000" dirty="0"/>
              <a:t>Tangible things that you can touch and feel are still a good thing!”</a:t>
            </a:r>
          </a:p>
          <a:p>
            <a:pPr>
              <a:buFont typeface="Wingdings" panose="05000000000000000000" pitchFamily="2" charset="2"/>
              <a:buChar char="§"/>
            </a:pPr>
            <a:r>
              <a:rPr lang="en-US" sz="2400" dirty="0" smtClean="0"/>
              <a:t>Pet Peeves? </a:t>
            </a:r>
          </a:p>
          <a:p>
            <a:pPr lvl="1">
              <a:buFont typeface="Wingdings" panose="05000000000000000000" pitchFamily="2" charset="2"/>
              <a:buChar char="§"/>
            </a:pPr>
            <a:r>
              <a:rPr lang="en-US" sz="2000" dirty="0" smtClean="0"/>
              <a:t>“Original </a:t>
            </a:r>
            <a:r>
              <a:rPr lang="en-US" sz="2000" dirty="0"/>
              <a:t>emails that turn into chain letters that eventually turn into something completely different from the original subject line.”</a:t>
            </a:r>
          </a:p>
          <a:p>
            <a:pPr marL="0" indent="0">
              <a:buNone/>
            </a:pPr>
            <a:endParaRPr lang="en-US" dirty="0"/>
          </a:p>
        </p:txBody>
      </p:sp>
    </p:spTree>
    <p:extLst>
      <p:ext uri="{BB962C8B-B14F-4D97-AF65-F5344CB8AC3E}">
        <p14:creationId xmlns:p14="http://schemas.microsoft.com/office/powerpoint/2010/main" val="2582425508"/>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120</TotalTime>
  <Words>583</Words>
  <Application>Microsoft Office PowerPoint</Application>
  <PresentationFormat>Widescreen</PresentationFormat>
  <Paragraphs>82</Paragraphs>
  <Slides>8</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Calibri</vt:lpstr>
      <vt:lpstr>Calibri Light</vt:lpstr>
      <vt:lpstr>Wingdings</vt:lpstr>
      <vt:lpstr>Retrospect</vt:lpstr>
      <vt:lpstr>Workplace Etiquette </vt:lpstr>
      <vt:lpstr>Elevator Talk: Unplugged &amp; Personal </vt:lpstr>
      <vt:lpstr>Tricky Emails</vt:lpstr>
      <vt:lpstr>Work Station Must’s</vt:lpstr>
      <vt:lpstr>Cell Phone Usage </vt:lpstr>
      <vt:lpstr>It’s Not Just A Job </vt:lpstr>
      <vt:lpstr>These Things Matter?</vt:lpstr>
      <vt:lpstr>Experienced Professional Feedback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Workplace Etiquette</dc:title>
  <dc:creator>Dana Hustedt</dc:creator>
  <cp:lastModifiedBy>Dana Hustedt</cp:lastModifiedBy>
  <cp:revision>16</cp:revision>
  <dcterms:created xsi:type="dcterms:W3CDTF">2015-09-30T15:04:05Z</dcterms:created>
  <dcterms:modified xsi:type="dcterms:W3CDTF">2015-10-05T14:45:26Z</dcterms:modified>
</cp:coreProperties>
</file>